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63" r:id="rId5"/>
    <p:sldId id="261" r:id="rId6"/>
    <p:sldId id="260" r:id="rId7"/>
    <p:sldId id="262"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C5C525-F1DA-4D0C-AD34-BC321DCBC8A7}" type="datetimeFigureOut">
              <a:rPr lang="en-US" smtClean="0"/>
              <a:t>9/15/2010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EFE394-E731-49A1-BE19-94D7A5DAFC2C}"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3EFE394-E731-49A1-BE19-94D7A5DAFC2C}" type="slidenum">
              <a:rPr lang="en-US" smtClean="0"/>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3B39AFD-B943-4242-8F82-432036D0B5A0}" type="datetimeFigureOut">
              <a:rPr lang="en-US" smtClean="0"/>
              <a:t>9/14/2010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DFE669-5B5C-468F-90F7-4397EAB14333}"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B39AFD-B943-4242-8F82-432036D0B5A0}" type="datetimeFigureOut">
              <a:rPr lang="en-US" smtClean="0"/>
              <a:t>9/14/2010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DFE669-5B5C-468F-90F7-4397EAB14333}"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B39AFD-B943-4242-8F82-432036D0B5A0}" type="datetimeFigureOut">
              <a:rPr lang="en-US" smtClean="0"/>
              <a:t>9/14/2010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DFE669-5B5C-468F-90F7-4397EAB14333}"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B39AFD-B943-4242-8F82-432036D0B5A0}" type="datetimeFigureOut">
              <a:rPr lang="en-US" smtClean="0"/>
              <a:t>9/14/2010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DFE669-5B5C-468F-90F7-4397EAB14333}"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B39AFD-B943-4242-8F82-432036D0B5A0}" type="datetimeFigureOut">
              <a:rPr lang="en-US" smtClean="0"/>
              <a:t>9/14/2010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DFE669-5B5C-468F-90F7-4397EAB14333}"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B39AFD-B943-4242-8F82-432036D0B5A0}" type="datetimeFigureOut">
              <a:rPr lang="en-US" smtClean="0"/>
              <a:t>9/14/2010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5DFE669-5B5C-468F-90F7-4397EAB14333}"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3B39AFD-B943-4242-8F82-432036D0B5A0}" type="datetimeFigureOut">
              <a:rPr lang="en-US" smtClean="0"/>
              <a:t>9/14/2010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5DFE669-5B5C-468F-90F7-4397EAB14333}"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B39AFD-B943-4242-8F82-432036D0B5A0}" type="datetimeFigureOut">
              <a:rPr lang="en-US" smtClean="0"/>
              <a:t>9/14/2010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5DFE669-5B5C-468F-90F7-4397EAB14333}"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B39AFD-B943-4242-8F82-432036D0B5A0}" type="datetimeFigureOut">
              <a:rPr lang="en-US" smtClean="0"/>
              <a:t>9/14/2010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5DFE669-5B5C-468F-90F7-4397EAB14333}"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B39AFD-B943-4242-8F82-432036D0B5A0}" type="datetimeFigureOut">
              <a:rPr lang="en-US" smtClean="0"/>
              <a:t>9/14/2010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5DFE669-5B5C-468F-90F7-4397EAB14333}"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B39AFD-B943-4242-8F82-432036D0B5A0}" type="datetimeFigureOut">
              <a:rPr lang="en-US" smtClean="0"/>
              <a:t>9/14/2010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5DFE669-5B5C-468F-90F7-4397EAB14333}"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B39AFD-B943-4242-8F82-432036D0B5A0}" type="datetimeFigureOut">
              <a:rPr lang="en-US" smtClean="0"/>
              <a:t>9/14/2010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DFE669-5B5C-468F-90F7-4397EAB14333}"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sciencedirect.com.libaccess.sjlibrary.org/science?_ob=ArticleURL&amp;_udi=B6X0P-4XDD06H-3&amp;_user=521825&amp;_coverDate=11/15/2009&amp;_rdoc=1&amp;_fmt=high&amp;_orig=search&amp;_origin=search&amp;_sort=d&amp;_docanchor=&amp;view=c&amp;_acct=C000059578&amp;_version=1&amp;_urlVersion=0&amp;_userid=521825&amp;md5=848d6a5eeec7876ac5703023883ee6fa&amp;searchtype=a" TargetMode="External"/><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1"/>
            <a:ext cx="7772400" cy="2533650"/>
          </a:xfrm>
        </p:spPr>
        <p:txBody>
          <a:bodyPr>
            <a:noAutofit/>
          </a:bodyPr>
          <a:lstStyle/>
          <a:p>
            <a:r>
              <a:rPr lang="en-US" sz="8000" dirty="0" smtClean="0">
                <a:solidFill>
                  <a:srgbClr val="FF0000"/>
                </a:solidFill>
                <a:latin typeface="Chiller" pitchFamily="82" charset="0"/>
              </a:rPr>
              <a:t>fLuOrEsCeNt DeTeCtIoN mEtHoD: BlOoD</a:t>
            </a:r>
            <a:endParaRPr lang="en-US" sz="8000" dirty="0">
              <a:solidFill>
                <a:srgbClr val="FF0000"/>
              </a:solidFill>
              <a:latin typeface="Chiller" pitchFamily="82" charset="0"/>
            </a:endParaRPr>
          </a:p>
        </p:txBody>
      </p:sp>
      <p:sp>
        <p:nvSpPr>
          <p:cNvPr id="3" name="Subtitle 2"/>
          <p:cNvSpPr>
            <a:spLocks noGrp="1"/>
          </p:cNvSpPr>
          <p:nvPr>
            <p:ph type="subTitle" idx="1"/>
          </p:nvPr>
        </p:nvSpPr>
        <p:spPr/>
        <p:txBody>
          <a:bodyPr/>
          <a:lstStyle/>
          <a:p>
            <a:r>
              <a:rPr lang="en-US" sz="3600" b="1" u="sng" dirty="0" smtClean="0">
                <a:solidFill>
                  <a:schemeClr val="accent1">
                    <a:lumMod val="75000"/>
                  </a:schemeClr>
                </a:solidFill>
              </a:rPr>
              <a:t>Blue Team </a:t>
            </a:r>
          </a:p>
          <a:p>
            <a:r>
              <a:rPr lang="en-US" dirty="0" smtClean="0"/>
              <a:t>Austin Hartman, Chelsea Wright, Diamond Cook, &amp; Josh Doughtie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1000"/>
            <a:lum/>
          </a:blip>
          <a:srcRect/>
          <a:stretch>
            <a:fillRect t="-20000" b="-2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spc="300" dirty="0" smtClean="0">
                <a:solidFill>
                  <a:srgbClr val="7030A0"/>
                </a:solidFill>
              </a:rPr>
              <a:t>#1: Describe the excitation &amp; emission spectra of the target</a:t>
            </a:r>
            <a:endParaRPr lang="en-US" b="1" u="sng" spc="300" dirty="0">
              <a:solidFill>
                <a:srgbClr val="7030A0"/>
              </a:solidFill>
            </a:endParaRPr>
          </a:p>
        </p:txBody>
      </p:sp>
      <p:sp>
        <p:nvSpPr>
          <p:cNvPr id="3" name="Content Placeholder 2"/>
          <p:cNvSpPr>
            <a:spLocks noGrp="1"/>
          </p:cNvSpPr>
          <p:nvPr>
            <p:ph idx="1"/>
          </p:nvPr>
        </p:nvSpPr>
        <p:spPr/>
        <p:txBody>
          <a:bodyPr>
            <a:normAutofit fontScale="92500" lnSpcReduction="10000"/>
          </a:bodyPr>
          <a:lstStyle/>
          <a:p>
            <a:r>
              <a:rPr lang="en-US" dirty="0">
                <a:latin typeface="GulimChe" pitchFamily="49" charset="-127"/>
                <a:ea typeface="GulimChe" pitchFamily="49" charset="-127"/>
              </a:rPr>
              <a:t>Optimum </a:t>
            </a:r>
            <a:r>
              <a:rPr lang="en-US" dirty="0" smtClean="0">
                <a:latin typeface="GulimChe" pitchFamily="49" charset="-127"/>
                <a:ea typeface="GulimChe" pitchFamily="49" charset="-127"/>
              </a:rPr>
              <a:t>response of</a:t>
            </a:r>
            <a:r>
              <a:rPr lang="en-US" dirty="0">
                <a:latin typeface="GulimChe" pitchFamily="49" charset="-127"/>
                <a:ea typeface="GulimChe" pitchFamily="49" charset="-127"/>
              </a:rPr>
              <a:t> Phenylalanine, Tyrosine and internal standard was observed when the excitation and emission wavelengths were set at 260 and 282 nm, respectively. The amount of Phe and Tyr was quantified from a peak area ratio of Phe orTyr/internal standard using Clarity chromatography software (DataApex, Prague, Czech Republic</a:t>
            </a:r>
            <a:r>
              <a:rPr lang="en-US" dirty="0"/>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5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b="1" u="sng" dirty="0" smtClean="0">
                <a:latin typeface="Berlin Sans FB" pitchFamily="34" charset="0"/>
              </a:rPr>
              <a:t>#2. Describe the light source used to excite the target and the detector used </a:t>
            </a:r>
            <a:endParaRPr lang="en-US" b="1" u="sng" dirty="0">
              <a:latin typeface="Berlin Sans FB" pitchFamily="34" charset="0"/>
            </a:endParaRPr>
          </a:p>
        </p:txBody>
      </p:sp>
      <p:sp>
        <p:nvSpPr>
          <p:cNvPr id="3" name="Content Placeholder 2"/>
          <p:cNvSpPr>
            <a:spLocks noGrp="1"/>
          </p:cNvSpPr>
          <p:nvPr>
            <p:ph idx="1"/>
          </p:nvPr>
        </p:nvSpPr>
        <p:spPr>
          <a:xfrm>
            <a:off x="533400" y="1981200"/>
            <a:ext cx="8305800" cy="4648200"/>
          </a:xfrm>
        </p:spPr>
        <p:txBody>
          <a:bodyPr>
            <a:normAutofit fontScale="55000" lnSpcReduction="20000"/>
          </a:bodyPr>
          <a:lstStyle/>
          <a:p>
            <a:r>
              <a:rPr lang="en-US" sz="4500" dirty="0">
                <a:solidFill>
                  <a:schemeClr val="tx2">
                    <a:lumMod val="75000"/>
                  </a:schemeClr>
                </a:solidFill>
                <a:latin typeface="Cooper Black" pitchFamily="18" charset="0"/>
              </a:rPr>
              <a:t>By using a High-performance liquid Chromatograph, along with a solvent delivery system, auto sampler, column oven, RF 10Axl fluorescence detector and SLC-10Avp system controller; researchers were able to excite the Phenylalanine, and Tyrosine solutions</a:t>
            </a:r>
            <a:r>
              <a:rPr lang="en-US" sz="4500" dirty="0" smtClean="0">
                <a:solidFill>
                  <a:schemeClr val="tx2">
                    <a:lumMod val="75000"/>
                  </a:schemeClr>
                </a:solidFill>
                <a:latin typeface="Cooper Black" pitchFamily="18" charset="0"/>
              </a:rPr>
              <a:t>.</a:t>
            </a:r>
          </a:p>
          <a:p>
            <a:r>
              <a:rPr lang="en-US" sz="4500" dirty="0">
                <a:solidFill>
                  <a:schemeClr val="tx2">
                    <a:lumMod val="75000"/>
                  </a:schemeClr>
                </a:solidFill>
                <a:latin typeface="Cooper Black" pitchFamily="18" charset="0"/>
              </a:rPr>
              <a:t>D</a:t>
            </a:r>
            <a:r>
              <a:rPr lang="en-US" sz="4500" dirty="0" smtClean="0">
                <a:solidFill>
                  <a:schemeClr val="tx2">
                    <a:lumMod val="75000"/>
                  </a:schemeClr>
                </a:solidFill>
                <a:latin typeface="Cooper Black" pitchFamily="18" charset="0"/>
              </a:rPr>
              <a:t>ata </a:t>
            </a:r>
            <a:r>
              <a:rPr lang="en-US" sz="4500" dirty="0">
                <a:solidFill>
                  <a:schemeClr val="tx2">
                    <a:lumMod val="75000"/>
                  </a:schemeClr>
                </a:solidFill>
                <a:latin typeface="Cooper Black" pitchFamily="18" charset="0"/>
              </a:rPr>
              <a:t>was collected digitally with Clarity chromatography </a:t>
            </a:r>
            <a:r>
              <a:rPr lang="en-US" sz="4500" dirty="0" smtClean="0">
                <a:solidFill>
                  <a:schemeClr val="tx2">
                    <a:lumMod val="75000"/>
                  </a:schemeClr>
                </a:solidFill>
                <a:latin typeface="Cooper Black" pitchFamily="18" charset="0"/>
              </a:rPr>
              <a:t>software.  </a:t>
            </a:r>
          </a:p>
          <a:p>
            <a:r>
              <a:rPr lang="en-US" sz="4500" dirty="0" smtClean="0">
                <a:solidFill>
                  <a:schemeClr val="tx2">
                    <a:lumMod val="75000"/>
                  </a:schemeClr>
                </a:solidFill>
                <a:latin typeface="Cooper Black" pitchFamily="18" charset="0"/>
              </a:rPr>
              <a:t>The </a:t>
            </a:r>
            <a:r>
              <a:rPr lang="en-US" sz="4500" dirty="0">
                <a:solidFill>
                  <a:schemeClr val="tx2">
                    <a:lumMod val="75000"/>
                  </a:schemeClr>
                </a:solidFill>
                <a:latin typeface="Cooper Black" pitchFamily="18" charset="0"/>
              </a:rPr>
              <a:t>concentrations of Phenylalanine and Tyrosine in the samples were determined from the calibration curve  (R. Kand’ár∗, P. ˇZáková). </a:t>
            </a:r>
            <a:endParaRPr lang="en-US" sz="4500" dirty="0" smtClean="0">
              <a:solidFill>
                <a:schemeClr val="tx2">
                  <a:lumMod val="75000"/>
                </a:schemeClr>
              </a:solidFill>
              <a:latin typeface="Cooper Black" pitchFamily="18" charset="0"/>
            </a:endParaRPr>
          </a:p>
          <a:p>
            <a:r>
              <a:rPr lang="en-US" sz="4500" dirty="0" smtClean="0">
                <a:solidFill>
                  <a:schemeClr val="tx2">
                    <a:lumMod val="75000"/>
                  </a:schemeClr>
                </a:solidFill>
                <a:latin typeface="Cooper Black" pitchFamily="18" charset="0"/>
              </a:rPr>
              <a:t>In layman’s terms: lasers are used the light source.  </a:t>
            </a:r>
            <a:endParaRPr lang="en-US" sz="4500" dirty="0">
              <a:solidFill>
                <a:schemeClr val="tx2">
                  <a:lumMod val="75000"/>
                </a:schemeClr>
              </a:solidFill>
              <a:latin typeface="Cooper Black" pitchFamily="18" charset="0"/>
            </a:endParaRPr>
          </a:p>
          <a:p>
            <a:endParaRPr lang="en-US"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6">
                    <a:lumMod val="75000"/>
                  </a:schemeClr>
                </a:solidFill>
                <a:latin typeface="Arial" pitchFamily="34" charset="0"/>
                <a:cs typeface="Arial" pitchFamily="34" charset="0"/>
              </a:rPr>
              <a:t>#3. Provide an example of the output</a:t>
            </a:r>
            <a:endParaRPr lang="en-US" sz="3600" dirty="0">
              <a:solidFill>
                <a:schemeClr val="accent6">
                  <a:lumMod val="75000"/>
                </a:schemeClr>
              </a:solidFill>
              <a:latin typeface="Arial" pitchFamily="34" charset="0"/>
              <a:cs typeface="Arial" pitchFamily="34" charset="0"/>
            </a:endParaRPr>
          </a:p>
        </p:txBody>
      </p:sp>
      <p:pic>
        <p:nvPicPr>
          <p:cNvPr id="1025" name="Picture 1"/>
          <p:cNvPicPr>
            <a:picLocks noChangeAspect="1" noChangeArrowheads="1"/>
          </p:cNvPicPr>
          <p:nvPr/>
        </p:nvPicPr>
        <p:blipFill>
          <a:blip r:embed="rId2"/>
          <a:srcRect/>
          <a:stretch>
            <a:fillRect/>
          </a:stretch>
        </p:blipFill>
        <p:spPr bwMode="auto">
          <a:xfrm>
            <a:off x="1524000" y="1143000"/>
            <a:ext cx="5867400" cy="2975464"/>
          </a:xfrm>
          <a:prstGeom prst="rect">
            <a:avLst/>
          </a:prstGeom>
          <a:noFill/>
        </p:spPr>
      </p:pic>
      <p:sp>
        <p:nvSpPr>
          <p:cNvPr id="8" name="Content Placeholder 7"/>
          <p:cNvSpPr>
            <a:spLocks noGrp="1"/>
          </p:cNvSpPr>
          <p:nvPr>
            <p:ph idx="1"/>
          </p:nvPr>
        </p:nvSpPr>
        <p:spPr>
          <a:xfrm>
            <a:off x="533400" y="4267200"/>
            <a:ext cx="8305800" cy="2316163"/>
          </a:xfrm>
        </p:spPr>
        <p:txBody>
          <a:bodyPr>
            <a:normAutofit fontScale="55000" lnSpcReduction="20000"/>
          </a:bodyPr>
          <a:lstStyle/>
          <a:p>
            <a:pPr marL="0" lvl="0" indent="0" fontAlgn="base">
              <a:spcBef>
                <a:spcPct val="0"/>
              </a:spcBef>
              <a:spcAft>
                <a:spcPct val="0"/>
              </a:spcAft>
              <a:buNone/>
            </a:pPr>
            <a:r>
              <a:rPr kumimoji="0" lang="en-US" sz="33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An HPLC chromatogram of Phe (74.8_mol/L) and Tyr (40.9_mol/L) in a</a:t>
            </a:r>
            <a:endParaRPr kumimoji="0" lang="en-US" sz="3300" b="0" i="0" u="none" strike="noStrike" cap="none" normalizeH="0" baseline="0" dirty="0" smtClean="0">
              <a:ln>
                <a:noFill/>
              </a:ln>
              <a:solidFill>
                <a:schemeClr val="tx1"/>
              </a:solidFill>
              <a:effectLst/>
              <a:latin typeface="Arial" pitchFamily="34" charset="0"/>
              <a:cs typeface="Arial" pitchFamily="34" charset="0"/>
            </a:endParaRPr>
          </a:p>
          <a:p>
            <a:pPr marL="0" lvl="0" indent="0" eaLnBrk="0" fontAlgn="base" hangingPunct="0">
              <a:spcBef>
                <a:spcPct val="0"/>
              </a:spcBef>
              <a:spcAft>
                <a:spcPct val="0"/>
              </a:spcAft>
              <a:buNone/>
            </a:pPr>
            <a:r>
              <a:rPr kumimoji="0" lang="en-US" sz="33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dried blood sample. Tyr (3.2 min), Phe (6.0 min), N-methyl-Phe – internal standard</a:t>
            </a:r>
            <a:endParaRPr kumimoji="0" lang="en-US" sz="3300" b="0" i="0" u="none" strike="noStrike" cap="none" normalizeH="0" baseline="0" dirty="0" smtClean="0">
              <a:ln>
                <a:noFill/>
              </a:ln>
              <a:solidFill>
                <a:schemeClr val="tx1"/>
              </a:solidFill>
              <a:effectLst/>
              <a:latin typeface="Arial" pitchFamily="34" charset="0"/>
              <a:cs typeface="Arial" pitchFamily="34" charset="0"/>
            </a:endParaRPr>
          </a:p>
          <a:p>
            <a:pPr marL="0" lvl="0" indent="0" eaLnBrk="0" fontAlgn="base" hangingPunct="0">
              <a:spcBef>
                <a:spcPct val="0"/>
              </a:spcBef>
              <a:spcAft>
                <a:spcPct val="0"/>
              </a:spcAft>
              <a:buNone/>
            </a:pPr>
            <a:r>
              <a:rPr kumimoji="0" lang="en-US" sz="33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(6.7 min). HPLC conditions: an isocratic elution (mobile phase: 5% ethanol in</a:t>
            </a:r>
            <a:endParaRPr kumimoji="0" lang="en-US" sz="3300" b="0" i="0" u="none" strike="noStrike" cap="none" normalizeH="0" baseline="0" dirty="0" smtClean="0">
              <a:ln>
                <a:noFill/>
              </a:ln>
              <a:solidFill>
                <a:schemeClr val="tx1"/>
              </a:solidFill>
              <a:effectLst/>
              <a:latin typeface="Arial" pitchFamily="34" charset="0"/>
              <a:cs typeface="Arial" pitchFamily="34" charset="0"/>
            </a:endParaRPr>
          </a:p>
          <a:p>
            <a:pPr marL="0" lvl="0" indent="0" eaLnBrk="0" fontAlgn="base" hangingPunct="0">
              <a:spcBef>
                <a:spcPct val="0"/>
              </a:spcBef>
              <a:spcAft>
                <a:spcPct val="0"/>
              </a:spcAft>
              <a:buNone/>
            </a:pPr>
            <a:r>
              <a:rPr kumimoji="0" lang="en-US" sz="33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deionized water); stationary phase were a column LiChroCART 125mm×4mmi.d.,</a:t>
            </a:r>
            <a:endParaRPr kumimoji="0" lang="en-US" sz="3300" b="0" i="0" u="none" strike="noStrike" cap="none" normalizeH="0" baseline="0" dirty="0" smtClean="0">
              <a:ln>
                <a:noFill/>
              </a:ln>
              <a:solidFill>
                <a:schemeClr val="tx1"/>
              </a:solidFill>
              <a:effectLst/>
              <a:latin typeface="Arial" pitchFamily="34" charset="0"/>
              <a:cs typeface="Arial" pitchFamily="34" charset="0"/>
            </a:endParaRPr>
          </a:p>
          <a:p>
            <a:pPr marL="0" lvl="0" indent="0" eaLnBrk="0" fontAlgn="base" hangingPunct="0">
              <a:spcBef>
                <a:spcPct val="0"/>
              </a:spcBef>
              <a:spcAft>
                <a:spcPct val="0"/>
              </a:spcAft>
              <a:buNone/>
            </a:pPr>
            <a:r>
              <a:rPr kumimoji="0" lang="en-US" sz="33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Purospher STAR RP-18e, 5_m and a guard column LiChroCART 4mm×4mm i.d.,</a:t>
            </a:r>
            <a:endParaRPr kumimoji="0" lang="en-US" sz="3300" b="0" i="0" u="none" strike="noStrike" cap="none" normalizeH="0" baseline="0" dirty="0" smtClean="0">
              <a:ln>
                <a:noFill/>
              </a:ln>
              <a:solidFill>
                <a:schemeClr val="tx1"/>
              </a:solidFill>
              <a:effectLst/>
              <a:latin typeface="Arial" pitchFamily="34" charset="0"/>
              <a:cs typeface="Arial" pitchFamily="34" charset="0"/>
            </a:endParaRPr>
          </a:p>
          <a:p>
            <a:pPr marL="0" lvl="0" indent="0" eaLnBrk="0" fontAlgn="base" hangingPunct="0">
              <a:spcBef>
                <a:spcPct val="0"/>
              </a:spcBef>
              <a:spcAft>
                <a:spcPct val="0"/>
              </a:spcAft>
              <a:buNone/>
            </a:pPr>
            <a:r>
              <a:rPr kumimoji="0" lang="en-US" sz="33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Purospher STAR RP-18e, 5_m (Merck KgaA, Darmstadt, Germany). The flow rate</a:t>
            </a:r>
            <a:endParaRPr kumimoji="0" lang="en-US" sz="3300" b="0" i="0" u="none" strike="noStrike" cap="none" normalizeH="0" baseline="0" dirty="0" smtClean="0">
              <a:ln>
                <a:noFill/>
              </a:ln>
              <a:solidFill>
                <a:schemeClr val="tx1"/>
              </a:solidFill>
              <a:effectLst/>
              <a:latin typeface="Arial" pitchFamily="34" charset="0"/>
              <a:cs typeface="Arial" pitchFamily="34" charset="0"/>
            </a:endParaRPr>
          </a:p>
          <a:p>
            <a:pPr marL="0" lvl="0" indent="0" eaLnBrk="0" fontAlgn="base" hangingPunct="0">
              <a:spcBef>
                <a:spcPct val="0"/>
              </a:spcBef>
              <a:spcAft>
                <a:spcPct val="0"/>
              </a:spcAft>
              <a:buNone/>
            </a:pPr>
            <a:r>
              <a:rPr kumimoji="0" lang="en-US" sz="33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was kept constant at 0.5 mL/min, the separation ran at 37 ◦C and Phe, Tyr, and Nmethyl-</a:t>
            </a:r>
            <a:endParaRPr kumimoji="0" lang="en-US" sz="3300" b="0" i="0" u="none" strike="noStrike" cap="none" normalizeH="0" baseline="0" dirty="0" smtClean="0">
              <a:ln>
                <a:noFill/>
              </a:ln>
              <a:solidFill>
                <a:schemeClr val="tx1"/>
              </a:solidFill>
              <a:effectLst/>
              <a:latin typeface="Arial" pitchFamily="34" charset="0"/>
              <a:cs typeface="Arial" pitchFamily="34" charset="0"/>
            </a:endParaRPr>
          </a:p>
          <a:p>
            <a:pPr marL="0" lvl="0" indent="0" eaLnBrk="0" fontAlgn="base" hangingPunct="0">
              <a:spcBef>
                <a:spcPct val="0"/>
              </a:spcBef>
              <a:spcAft>
                <a:spcPct val="0"/>
              </a:spcAft>
              <a:buNone/>
            </a:pPr>
            <a:r>
              <a:rPr kumimoji="0" lang="en-US" sz="33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Phe were monitored at excitation and emission wavelengths of 260 and</a:t>
            </a:r>
            <a:endParaRPr kumimoji="0" lang="en-US" sz="3300" b="0" i="0" u="none" strike="noStrike" cap="none" normalizeH="0" baseline="0" dirty="0" smtClean="0">
              <a:ln>
                <a:noFill/>
              </a:ln>
              <a:solidFill>
                <a:schemeClr val="tx1"/>
              </a:solidFill>
              <a:effectLst/>
              <a:latin typeface="Arial" pitchFamily="34" charset="0"/>
              <a:cs typeface="Arial" pitchFamily="34" charset="0"/>
            </a:endParaRPr>
          </a:p>
          <a:p>
            <a:pPr marL="0" lvl="0" indent="0" eaLnBrk="0" fontAlgn="base" hangingPunct="0">
              <a:spcBef>
                <a:spcPct val="0"/>
              </a:spcBef>
              <a:spcAft>
                <a:spcPct val="0"/>
              </a:spcAft>
              <a:buNone/>
            </a:pPr>
            <a:r>
              <a:rPr kumimoji="0" lang="en-US" sz="33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282 nm, respectively.</a:t>
            </a:r>
            <a:endParaRPr kumimoji="0" lang="en-US" sz="3300" b="0" i="0" u="none" strike="noStrike" cap="none" normalizeH="0" baseline="0" dirty="0" smtClean="0">
              <a:ln>
                <a:noFill/>
              </a:ln>
              <a:solidFill>
                <a:schemeClr val="tx1"/>
              </a:solidFill>
              <a:effectLst/>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t="-18000" r="-3000" b="-27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u="sng" dirty="0" smtClean="0">
                <a:latin typeface="Segoe Print" pitchFamily="2" charset="0"/>
              </a:rPr>
              <a:t>#4. Describe any problems or need to optimize detection (interferences?)</a:t>
            </a:r>
            <a:endParaRPr lang="en-US" sz="3600" b="1" u="sng" dirty="0">
              <a:latin typeface="Segoe Print" pitchFamily="2" charset="0"/>
            </a:endParaRPr>
          </a:p>
        </p:txBody>
      </p:sp>
      <p:sp>
        <p:nvSpPr>
          <p:cNvPr id="3" name="Content Placeholder 2"/>
          <p:cNvSpPr>
            <a:spLocks noGrp="1"/>
          </p:cNvSpPr>
          <p:nvPr>
            <p:ph idx="1"/>
          </p:nvPr>
        </p:nvSpPr>
        <p:spPr/>
        <p:txBody>
          <a:bodyPr>
            <a:noAutofit/>
          </a:bodyPr>
          <a:lstStyle/>
          <a:p>
            <a:r>
              <a:rPr lang="en-US" sz="3600" dirty="0" smtClean="0">
                <a:latin typeface="Rockwell Extra Bold" pitchFamily="18" charset="0"/>
              </a:rPr>
              <a:t>From what has been read and researched, there are no reported major flaws to this fluorescent detection method. </a:t>
            </a:r>
          </a:p>
          <a:p>
            <a:r>
              <a:rPr lang="en-US" sz="3600" dirty="0" smtClean="0">
                <a:latin typeface="Rockwell Extra Bold" pitchFamily="18" charset="0"/>
              </a:rPr>
              <a:t>This article and others that were looked at to verify flaws, never stated there were any interferences. </a:t>
            </a:r>
            <a:endParaRPr lang="en-US" sz="3600" dirty="0">
              <a:latin typeface="Rockwell Extra Bold"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8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solidFill>
                  <a:schemeClr val="accent6">
                    <a:lumMod val="75000"/>
                  </a:schemeClr>
                </a:solidFill>
                <a:latin typeface="Eras Bold ITC" pitchFamily="34" charset="0"/>
              </a:rPr>
              <a:t>#5. Describe how it is used in forensic science laboratories. </a:t>
            </a:r>
            <a:endParaRPr lang="en-US" b="1" u="sng" dirty="0">
              <a:solidFill>
                <a:schemeClr val="accent6">
                  <a:lumMod val="75000"/>
                </a:schemeClr>
              </a:solidFill>
              <a:latin typeface="Eras Bold ITC" pitchFamily="34" charset="0"/>
            </a:endParaRPr>
          </a:p>
        </p:txBody>
      </p:sp>
      <p:sp>
        <p:nvSpPr>
          <p:cNvPr id="3" name="Content Placeholder 2"/>
          <p:cNvSpPr>
            <a:spLocks noGrp="1"/>
          </p:cNvSpPr>
          <p:nvPr>
            <p:ph idx="1"/>
          </p:nvPr>
        </p:nvSpPr>
        <p:spPr/>
        <p:txBody>
          <a:bodyPr>
            <a:normAutofit fontScale="70000" lnSpcReduction="20000"/>
          </a:bodyPr>
          <a:lstStyle/>
          <a:p>
            <a:r>
              <a:rPr lang="en-US" dirty="0">
                <a:latin typeface="Cooper Black" pitchFamily="18" charset="0"/>
              </a:rPr>
              <a:t>HPLC with fluorescence is used in Forensic toxicology. Forensic labs use this method to detect drugs in the hair and blood, the most common group are methamphetamines. They use fluorescent reagents, such as 4-(4,5-diphenyl-1H-imidazol-2-yl)benzoyl chloride or DIB-CL for short, which react with compounds having a primary or secondary amino group and </a:t>
            </a:r>
            <a:r>
              <a:rPr lang="en-US" dirty="0" smtClean="0">
                <a:latin typeface="Cooper Black" pitchFamily="18" charset="0"/>
              </a:rPr>
              <a:t>phenol </a:t>
            </a:r>
            <a:r>
              <a:rPr lang="en-US" dirty="0">
                <a:latin typeface="Cooper Black" pitchFamily="18" charset="0"/>
              </a:rPr>
              <a:t>group. Unlike other types of drug detection techniques (I.e gas chromatography), HPLC with fluorescence only require a small amount of blood or plasma in order to detect.</a:t>
            </a:r>
          </a:p>
          <a:p>
            <a:pPr>
              <a:buNone/>
            </a:pPr>
            <a:endParaRPr lang="en-US" dirty="0">
              <a:latin typeface="Cooper Black" pitchFamily="18" charset="0"/>
            </a:endParaRPr>
          </a:p>
          <a:p>
            <a:r>
              <a:rPr lang="en-US" dirty="0">
                <a:latin typeface="Cooper Black" pitchFamily="18" charset="0"/>
              </a:rPr>
              <a:t>Other sources: </a:t>
            </a:r>
          </a:p>
          <a:p>
            <a:pPr>
              <a:buNone/>
            </a:pPr>
            <a:r>
              <a:rPr lang="en-US" dirty="0">
                <a:latin typeface="Cooper Black" pitchFamily="18" charset="0"/>
              </a:rPr>
              <a:t>Http://onlinelibrary.wiley.com/doi/10.1002/bmc.716/pdf </a:t>
            </a:r>
            <a:r>
              <a:rPr lang="en-US" dirty="0"/>
              <a:t>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solidFill>
                  <a:srgbClr val="00B050"/>
                </a:solidFill>
                <a:latin typeface="Snap ITC" pitchFamily="82" charset="0"/>
              </a:rPr>
              <a:t>#6. Describe the instruments used in your applications</a:t>
            </a:r>
            <a:endParaRPr lang="en-US" b="1" u="sng" dirty="0">
              <a:solidFill>
                <a:srgbClr val="00B050"/>
              </a:solidFill>
              <a:latin typeface="Snap ITC" pitchFamily="82" charset="0"/>
            </a:endParaRPr>
          </a:p>
        </p:txBody>
      </p:sp>
      <p:sp>
        <p:nvSpPr>
          <p:cNvPr id="3" name="Content Placeholder 2"/>
          <p:cNvSpPr>
            <a:spLocks noGrp="1"/>
          </p:cNvSpPr>
          <p:nvPr>
            <p:ph idx="1"/>
          </p:nvPr>
        </p:nvSpPr>
        <p:spPr/>
        <p:txBody>
          <a:bodyPr>
            <a:normAutofit/>
          </a:bodyPr>
          <a:lstStyle/>
          <a:p>
            <a:r>
              <a:rPr lang="en-US" sz="4800" dirty="0" smtClean="0">
                <a:latin typeface="KaiTi" pitchFamily="49" charset="-122"/>
                <a:ea typeface="KaiTi" pitchFamily="49" charset="-122"/>
              </a:rPr>
              <a:t>Liquid Chromatograph: </a:t>
            </a:r>
            <a:r>
              <a:rPr lang="en-US" sz="4800" smtClean="0">
                <a:latin typeface="KaiTi" pitchFamily="49" charset="-122"/>
                <a:ea typeface="KaiTi" pitchFamily="49" charset="-122"/>
              </a:rPr>
              <a:t>Separates mixture </a:t>
            </a:r>
            <a:r>
              <a:rPr lang="en-US" sz="4800" dirty="0" smtClean="0">
                <a:latin typeface="KaiTi" pitchFamily="49" charset="-122"/>
                <a:ea typeface="KaiTi" pitchFamily="49" charset="-122"/>
              </a:rPr>
              <a:t>of compounds, it is used to identify, quantify, and purify the individual components of a mixture. </a:t>
            </a:r>
            <a:endParaRPr lang="en-US" sz="4800" dirty="0">
              <a:latin typeface="KaiTi" pitchFamily="49" charset="-122"/>
              <a:ea typeface="KaiTi" pitchFamily="49" charset="-122"/>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9600" b="1" i="1" u="sng" dirty="0" smtClean="0">
                <a:solidFill>
                  <a:schemeClr val="bg1"/>
                </a:solidFill>
                <a:latin typeface="Chiller" pitchFamily="82" charset="0"/>
              </a:rPr>
              <a:t>Scholarly Article</a:t>
            </a:r>
            <a:endParaRPr lang="en-US" sz="9600" b="1" i="1" u="sng" dirty="0">
              <a:solidFill>
                <a:schemeClr val="bg1"/>
              </a:solidFill>
              <a:latin typeface="Chiller" pitchFamily="82" charset="0"/>
            </a:endParaRPr>
          </a:p>
        </p:txBody>
      </p:sp>
      <p:sp>
        <p:nvSpPr>
          <p:cNvPr id="3" name="Content Placeholder 2"/>
          <p:cNvSpPr>
            <a:spLocks noGrp="1"/>
          </p:cNvSpPr>
          <p:nvPr>
            <p:ph idx="1"/>
          </p:nvPr>
        </p:nvSpPr>
        <p:spPr/>
        <p:txBody>
          <a:bodyPr/>
          <a:lstStyle/>
          <a:p>
            <a:r>
              <a:rPr lang="en-US" dirty="0" smtClean="0">
                <a:hlinkClick r:id="rId3"/>
              </a:rPr>
              <a:t>http://www.sciencedirect.com.libaccess.sjlibrary.org/science?_ob=ArticleURL&amp;_udi=B6X0P-4XDD06H-3&amp;_user=521825&amp;_coverDate=11/15/2009&amp;_rdoc=1&amp;_fmt=high&amp;_orig=search&amp;_origin=search&amp;_sort=d&amp;_docanchor=&amp;view=c&amp;_acct=C000059578&amp;_version=1&amp;_urlVersion=0&amp;_userid=521825&amp;md5=848d6a5eeec7876ac5703023883ee6fa&amp;searchtype=a</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507</Words>
  <Application>Microsoft Office PowerPoint</Application>
  <PresentationFormat>On-screen Show (4:3)</PresentationFormat>
  <Paragraphs>33</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fLuOrEsCeNt DeTeCtIoN mEtHoD: BlOoD</vt:lpstr>
      <vt:lpstr>#1: Describe the excitation &amp; emission spectra of the target</vt:lpstr>
      <vt:lpstr>#2. Describe the light source used to excite the target and the detector used </vt:lpstr>
      <vt:lpstr>#3. Provide an example of the output</vt:lpstr>
      <vt:lpstr>#4. Describe any problems or need to optimize detection (interferences?)</vt:lpstr>
      <vt:lpstr>#5. Describe how it is used in forensic science laboratories. </vt:lpstr>
      <vt:lpstr>#6. Describe the instruments used in your applications</vt:lpstr>
      <vt:lpstr>Scholarly Article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fLuOrEsCeNt DeTeCtIoN mEtHoD: BlOoD</dc:title>
  <dc:creator>Chelsea</dc:creator>
  <cp:lastModifiedBy>Chelsea</cp:lastModifiedBy>
  <cp:revision>20</cp:revision>
  <dcterms:created xsi:type="dcterms:W3CDTF">2010-09-15T06:21:33Z</dcterms:created>
  <dcterms:modified xsi:type="dcterms:W3CDTF">2010-09-15T07:22:42Z</dcterms:modified>
</cp:coreProperties>
</file>